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90" r:id="rId5"/>
    <p:sldId id="402" r:id="rId6"/>
    <p:sldId id="382" r:id="rId7"/>
    <p:sldId id="415" r:id="rId8"/>
    <p:sldId id="416" r:id="rId9"/>
    <p:sldId id="302" r:id="rId10"/>
    <p:sldId id="351" r:id="rId11"/>
    <p:sldId id="386" r:id="rId12"/>
    <p:sldId id="387" r:id="rId13"/>
    <p:sldId id="417" r:id="rId14"/>
    <p:sldId id="418" r:id="rId15"/>
    <p:sldId id="305" r:id="rId16"/>
  </p:sldIdLst>
  <p:sldSz cx="12192000" cy="6858000"/>
  <p:notesSz cx="12192000" cy="6858000"/>
  <p:custDataLst>
    <p:tags r:id="rId2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83" autoAdjust="0"/>
  </p:normalViewPr>
  <p:slideViewPr>
    <p:cSldViewPr>
      <p:cViewPr varScale="1">
        <p:scale>
          <a:sx n="79" d="100"/>
          <a:sy n="79" d="100"/>
        </p:scale>
        <p:origin x="567" y="51"/>
      </p:cViewPr>
      <p:guideLst>
        <p:guide orient="horz" pos="2943"/>
        <p:guide pos="214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62E6B-72CE-4813-9DB4-657C36CAFC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F9F4F-00E2-4E15-AD1A-1F454D9741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4448" y="86614"/>
            <a:ext cx="137033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4448" y="86614"/>
            <a:ext cx="137033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15.png"/><Relationship Id="rId14" Type="http://schemas.openxmlformats.org/officeDocument/2006/relationships/image" Target="../media/image14.jpeg"/><Relationship Id="rId13" Type="http://schemas.openxmlformats.org/officeDocument/2006/relationships/image" Target="../media/image13.pn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5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0" Type="http://schemas.openxmlformats.org/officeDocument/2006/relationships/notesSlide" Target="../notesSlides/notesSlide4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5.xml"/><Relationship Id="rId18" Type="http://schemas.openxmlformats.org/officeDocument/2006/relationships/image" Target="../media/image28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5" Type="http://schemas.openxmlformats.org/officeDocument/2006/relationships/image" Target="../media/image25.png"/><Relationship Id="rId14" Type="http://schemas.openxmlformats.org/officeDocument/2006/relationships/image" Target="../media/image24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5.xml"/><Relationship Id="rId17" Type="http://schemas.openxmlformats.org/officeDocument/2006/relationships/image" Target="../media/image36.png"/><Relationship Id="rId16" Type="http://schemas.openxmlformats.org/officeDocument/2006/relationships/image" Target="../media/image35.png"/><Relationship Id="rId15" Type="http://schemas.openxmlformats.org/officeDocument/2006/relationships/image" Target="../media/image34.png"/><Relationship Id="rId14" Type="http://schemas.openxmlformats.org/officeDocument/2006/relationships/image" Target="../media/image33.png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37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42.png"/><Relationship Id="rId12" Type="http://schemas.openxmlformats.org/officeDocument/2006/relationships/image" Target="../media/image41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44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1029988"/>
            <a:ext cx="12192216" cy="4490085"/>
            <a:chOff x="-89" y="986027"/>
            <a:chExt cx="12192216" cy="4490085"/>
          </a:xfrm>
        </p:grpSpPr>
        <p:sp>
          <p:nvSpPr>
            <p:cNvPr id="23" name="object 23"/>
            <p:cNvSpPr/>
            <p:nvPr/>
          </p:nvSpPr>
          <p:spPr>
            <a:xfrm>
              <a:off x="0" y="986027"/>
              <a:ext cx="12192000" cy="4490085"/>
            </a:xfrm>
            <a:custGeom>
              <a:avLst/>
              <a:gdLst/>
              <a:ahLst/>
              <a:cxnLst/>
              <a:rect l="l" t="t" r="r" b="b"/>
              <a:pathLst>
                <a:path w="12192000" h="4490085">
                  <a:moveTo>
                    <a:pt x="12192000" y="0"/>
                  </a:moveTo>
                  <a:lnTo>
                    <a:pt x="0" y="0"/>
                  </a:lnTo>
                  <a:lnTo>
                    <a:pt x="0" y="4489704"/>
                  </a:lnTo>
                  <a:lnTo>
                    <a:pt x="12192000" y="4489704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-89" y="1187195"/>
              <a:ext cx="12192216" cy="1047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10754868" y="5894831"/>
            <a:ext cx="1437131" cy="9631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1168888" y="6501790"/>
            <a:ext cx="10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95300" y="5871971"/>
            <a:ext cx="827532" cy="8290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80388" y="5882640"/>
            <a:ext cx="821436" cy="8122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703576" y="6024371"/>
            <a:ext cx="1260348" cy="6812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87011" y="5926834"/>
            <a:ext cx="836676" cy="8275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269226" y="5918098"/>
            <a:ext cx="3538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1F4E79"/>
                </a:solidFill>
                <a:latin typeface="Times New Roman" panose="02020603050405020304"/>
                <a:cs typeface="Times New Roman" panose="02020603050405020304"/>
              </a:rPr>
              <a:t>Reported </a:t>
            </a:r>
            <a:r>
              <a:rPr sz="2400" b="1" dirty="0">
                <a:solidFill>
                  <a:srgbClr val="1F4E79"/>
                </a:solidFill>
                <a:latin typeface="Times New Roman" panose="02020603050405020304"/>
                <a:cs typeface="Times New Roman" panose="02020603050405020304"/>
              </a:rPr>
              <a:t>by </a:t>
            </a:r>
            <a:r>
              <a:rPr lang="en-US" altLang="zh-CN" sz="2400" b="1" spc="-25" dirty="0">
                <a:solidFill>
                  <a:srgbClr val="1F4E79"/>
                </a:solidFill>
                <a:latin typeface="Times New Roman" panose="02020603050405020304"/>
                <a:cs typeface="Times New Roman" panose="02020603050405020304"/>
              </a:rPr>
              <a:t>Yang</a:t>
            </a:r>
            <a:r>
              <a:rPr sz="2400" b="1" spc="-35" dirty="0">
                <a:solidFill>
                  <a:srgbClr val="1F4E7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400" b="1" spc="-5" dirty="0">
                <a:solidFill>
                  <a:srgbClr val="1F4E79"/>
                </a:solidFill>
                <a:latin typeface="Times New Roman" panose="02020603050405020304"/>
                <a:cs typeface="Times New Roman" panose="02020603050405020304"/>
              </a:rPr>
              <a:t>Jiang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4209" y="1569972"/>
            <a:ext cx="1086358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9685" marR="5080" indent="-1277620" algn="ctr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>
                <a:solidFill>
                  <a:srgbClr val="1F4E79"/>
                </a:solidFill>
                <a:latin typeface="Times New Roman" panose="02020603050405020304"/>
                <a:cs typeface="Times New Roman" panose="02020603050405020304"/>
              </a:rPr>
              <a:t>Residual Denoising Diffusion Models</a:t>
            </a:r>
            <a:endParaRPr lang="en-US" sz="2800" b="1" spc="-5" dirty="0">
              <a:solidFill>
                <a:srgbClr val="1F4E79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37650" y="5227955"/>
            <a:ext cx="252095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150" dirty="0">
                <a:solidFill>
                  <a:srgbClr val="1F4E79"/>
                </a:solidFill>
                <a:latin typeface="Noto Sans Mono CJK HK"/>
                <a:cs typeface="Noto Sans Mono CJK HK"/>
              </a:rPr>
              <a:t>—— </a:t>
            </a:r>
            <a:r>
              <a:rPr lang="en-US" sz="1600" b="1" spc="150" dirty="0">
                <a:solidFill>
                  <a:srgbClr val="1F4E79"/>
                </a:solidFill>
                <a:latin typeface="Noto Sans Mono CJK HK"/>
                <a:cs typeface="Noto Sans Mono CJK HK"/>
              </a:rPr>
              <a:t>CVPR</a:t>
            </a:r>
            <a:r>
              <a:rPr lang="en-US" sz="1600" b="1" spc="5" dirty="0">
                <a:solidFill>
                  <a:srgbClr val="1F4E79"/>
                </a:solidFill>
                <a:latin typeface="Noto Sans Mono CJK HK"/>
                <a:sym typeface="+mn-ea"/>
              </a:rPr>
              <a:t>’</a:t>
            </a:r>
            <a:r>
              <a:rPr sz="1600" b="1" spc="5" dirty="0">
                <a:solidFill>
                  <a:srgbClr val="1F4E79"/>
                </a:solidFill>
                <a:latin typeface="Noto Sans Mono CJK HK"/>
                <a:sym typeface="+mn-ea"/>
              </a:rPr>
              <a:t>202</a:t>
            </a:r>
            <a:r>
              <a:rPr lang="en-US" sz="1600" b="1" spc="5" dirty="0">
                <a:solidFill>
                  <a:srgbClr val="1F4E79"/>
                </a:solidFill>
                <a:latin typeface="Noto Sans Mono CJK HK"/>
                <a:sym typeface="+mn-ea"/>
              </a:rPr>
              <a:t>4</a:t>
            </a:r>
            <a:endParaRPr lang="en-US" sz="1600" b="1" spc="5" dirty="0">
              <a:solidFill>
                <a:srgbClr val="1F4E79"/>
              </a:solidFill>
              <a:latin typeface="Noto Sans Mono CJK HK"/>
              <a:sym typeface="+mn-e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71800" y="5210375"/>
            <a:ext cx="6347333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8575" algn="ctr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latin typeface="Arial" panose="020B0604020202020204"/>
                <a:cs typeface="Arial" panose="020B0604020202020204"/>
              </a:rPr>
              <a:t>Code</a:t>
            </a:r>
            <a:r>
              <a:rPr lang="en-US" sz="16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40" dirty="0">
                <a:latin typeface="Arial" panose="020B0604020202020204"/>
                <a:cs typeface="Arial" panose="020B0604020202020204"/>
              </a:rPr>
              <a:t>:</a:t>
            </a:r>
            <a:r>
              <a:rPr lang="en-US" sz="1600" spc="-40" dirty="0">
                <a:latin typeface="Arial" panose="020B0604020202020204"/>
                <a:cs typeface="Arial" panose="020B0604020202020204"/>
              </a:rPr>
              <a:t> https://github.com/nachifur/RDDM</a:t>
            </a:r>
            <a:endParaRPr lang="en-US" sz="1600" spc="-40" dirty="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2952115"/>
            <a:ext cx="10263505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4839461" y="1254760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Experiments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828800"/>
            <a:ext cx="5295265" cy="480187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905000"/>
            <a:ext cx="5248275" cy="70993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743200"/>
            <a:ext cx="5596255" cy="124333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4038600"/>
            <a:ext cx="584835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4839461" y="1254760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Experiments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2057400"/>
            <a:ext cx="5853430" cy="473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4839461" y="1254760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Experiments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2209800"/>
            <a:ext cx="7242175" cy="43237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grpSp>
        <p:nvGrpSpPr>
          <p:cNvPr id="23" name="object 13"/>
          <p:cNvGrpSpPr/>
          <p:nvPr/>
        </p:nvGrpSpPr>
        <p:grpSpPr>
          <a:xfrm>
            <a:off x="3308603" y="2438400"/>
            <a:ext cx="4972050" cy="2268855"/>
            <a:chOff x="3308603" y="2438400"/>
            <a:chExt cx="4972050" cy="2268855"/>
          </a:xfrm>
        </p:grpSpPr>
        <p:sp>
          <p:nvSpPr>
            <p:cNvPr id="25" name="object 14"/>
            <p:cNvSpPr/>
            <p:nvPr/>
          </p:nvSpPr>
          <p:spPr>
            <a:xfrm>
              <a:off x="4097671" y="3788656"/>
              <a:ext cx="3473127" cy="3468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15"/>
            <p:cNvSpPr/>
            <p:nvPr/>
          </p:nvSpPr>
          <p:spPr>
            <a:xfrm>
              <a:off x="3308603" y="2438400"/>
              <a:ext cx="4972050" cy="22684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16"/>
          <p:cNvSpPr txBox="1"/>
          <p:nvPr/>
        </p:nvSpPr>
        <p:spPr>
          <a:xfrm>
            <a:off x="3974972" y="2764993"/>
            <a:ext cx="364236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Thanks!</a:t>
            </a:r>
            <a:endParaRPr sz="80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sp>
        <p:nvSpPr>
          <p:cNvPr id="25" name="object 16"/>
          <p:cNvSpPr txBox="1"/>
          <p:nvPr/>
        </p:nvSpPr>
        <p:spPr>
          <a:xfrm>
            <a:off x="3171189" y="990600"/>
            <a:ext cx="584962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5" algn="ctr">
              <a:lnSpc>
                <a:spcPct val="100000"/>
              </a:lnSpc>
              <a:spcBef>
                <a:spcPts val="95"/>
              </a:spcBef>
            </a:pPr>
            <a:r>
              <a:rPr lang="en-US" sz="40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36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lang="en-US" sz="3600" b="1" spc="-5" dirty="0">
              <a:solidFill>
                <a:srgbClr val="001F5F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40755" y="4648200"/>
            <a:ext cx="60636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/>
              <a:t>        </a:t>
            </a:r>
            <a:r>
              <a:t>However, the reverse</a:t>
            </a:r>
            <a:r>
              <a:rPr lang="en-US"/>
              <a:t> </a:t>
            </a:r>
            <a:r>
              <a:t>process starting from noise seems to be unnecessary, as the</a:t>
            </a:r>
            <a:r>
              <a:rPr lang="en-US"/>
              <a:t> </a:t>
            </a:r>
            <a:r>
              <a:t>degraded image is already known. The forward process</a:t>
            </a:r>
            <a:r>
              <a:rPr lang="en-US"/>
              <a:t> </a:t>
            </a:r>
            <a:r>
              <a:t>is non-interpretability for image restoration, as the diffusion process does not contain any information about the degraded image</a:t>
            </a:r>
            <a:r>
              <a:rPr lang="en-US"/>
              <a:t>.</a:t>
            </a:r>
            <a:endParaRPr 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391660"/>
            <a:ext cx="5474335" cy="203708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2118995"/>
            <a:ext cx="9272905" cy="1685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sp>
        <p:nvSpPr>
          <p:cNvPr id="25" name="object 16"/>
          <p:cNvSpPr txBox="1"/>
          <p:nvPr/>
        </p:nvSpPr>
        <p:spPr>
          <a:xfrm>
            <a:off x="3171189" y="990600"/>
            <a:ext cx="5849620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595" algn="ctr">
              <a:lnSpc>
                <a:spcPct val="100000"/>
              </a:lnSpc>
              <a:spcBef>
                <a:spcPts val="95"/>
              </a:spcBef>
            </a:pPr>
            <a:r>
              <a:rPr lang="en-US" sz="40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36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endParaRPr lang="en-US" sz="3600" b="1" spc="-5" dirty="0">
              <a:solidFill>
                <a:srgbClr val="001F5F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510" y="1981200"/>
            <a:ext cx="4371975" cy="405320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410200" y="3200400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altLang="zh-CN"/>
              <a:t>        </a:t>
            </a:r>
            <a:r>
              <a:rPr lang="zh-CN" altLang="en-US"/>
              <a:t>The previous forward diffusion process is decoupled into residual diffusion and</a:t>
            </a:r>
            <a:r>
              <a:rPr lang="en-US" altLang="zh-CN"/>
              <a:t> </a:t>
            </a:r>
            <a:r>
              <a:rPr lang="zh-CN" altLang="en-US"/>
              <a:t>noise diffusion, while in the reverse process, the simultaneous</a:t>
            </a:r>
            <a:r>
              <a:rPr lang="en-US" altLang="zh-CN"/>
              <a:t> </a:t>
            </a:r>
            <a:r>
              <a:rPr lang="zh-CN" altLang="en-US"/>
              <a:t>sampling can be decoupled into first removing the residuals and</a:t>
            </a:r>
            <a:r>
              <a:rPr lang="en-US" altLang="zh-CN"/>
              <a:t> </a:t>
            </a:r>
            <a:r>
              <a:rPr lang="zh-CN" altLang="en-US"/>
              <a:t>then removing noise.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4839461" y="1254760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1828800"/>
            <a:ext cx="7324090" cy="192468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3886200"/>
            <a:ext cx="5415280" cy="75247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5334000"/>
            <a:ext cx="4567555" cy="3619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" y="5867400"/>
            <a:ext cx="5429250" cy="75247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019800" y="3962400"/>
            <a:ext cx="10058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DDPM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229600" y="3978275"/>
            <a:ext cx="10115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RDDM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8755" y="4013200"/>
            <a:ext cx="1443355" cy="2667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0" y="4020185"/>
            <a:ext cx="1133475" cy="25273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35040" y="4346575"/>
            <a:ext cx="5400675" cy="37147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4876800"/>
            <a:ext cx="1819275" cy="2667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19165" y="5181600"/>
            <a:ext cx="5810250" cy="169545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600" y="4877435"/>
            <a:ext cx="3276600" cy="309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4839461" y="1254760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1828800"/>
            <a:ext cx="7324090" cy="192468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3886200"/>
            <a:ext cx="5429250" cy="7861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5105400"/>
            <a:ext cx="1452880" cy="3479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9945" y="5177155"/>
            <a:ext cx="1243330" cy="27622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600" y="5562600"/>
            <a:ext cx="2800350" cy="3238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9800" y="3886200"/>
            <a:ext cx="4872355" cy="381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9800" y="4399915"/>
            <a:ext cx="5643880" cy="9810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5453380"/>
            <a:ext cx="4943475" cy="9620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0" y="6400800"/>
            <a:ext cx="5600700" cy="371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4839461" y="1254760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36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Method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1828800"/>
            <a:ext cx="7324090" cy="192468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6600" y="4572000"/>
            <a:ext cx="5720080" cy="1081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4839461" y="1254760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Experiments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60" y="2109470"/>
            <a:ext cx="11410950" cy="173863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6248400"/>
            <a:ext cx="4700905" cy="3619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5820" y="4781550"/>
            <a:ext cx="5577205" cy="9194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160" y="4128770"/>
            <a:ext cx="5081905" cy="17335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7400" y="4114800"/>
            <a:ext cx="2824480" cy="400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4839461" y="1254760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Experiments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" y="2743200"/>
            <a:ext cx="5848350" cy="24765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8390" y="1905000"/>
            <a:ext cx="5906135" cy="41059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148" y="48383"/>
            <a:ext cx="11349990" cy="5099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R="582295" algn="r">
              <a:lnSpc>
                <a:spcPts val="880"/>
              </a:lnSpc>
              <a:spcBef>
                <a:spcPts val="80"/>
              </a:spcBef>
            </a:pPr>
            <a:r>
              <a:rPr sz="1200" b="1" spc="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</a:t>
            </a:r>
            <a:r>
              <a:rPr sz="12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AI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180"/>
              </a:lnSpc>
              <a:tabLst>
                <a:tab pos="10379710" algn="l"/>
              </a:tabLst>
            </a:pPr>
            <a:r>
              <a:rPr sz="1500" spc="-2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15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500" spc="-3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2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500" spc="-1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5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16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3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500" spc="-359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500" spc="-23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187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1500" spc="-19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hn</a:t>
            </a:r>
            <a:r>
              <a:rPr sz="1500" spc="-150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q</a:t>
            </a:r>
            <a:r>
              <a:rPr sz="1500" spc="-22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1500" spc="75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500" spc="-254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500" spc="-82" baseline="-280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f</a:t>
            </a:r>
            <a:endParaRPr sz="1500" baseline="-280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ts val="1740"/>
              </a:lnSpc>
              <a:tabLst>
                <a:tab pos="10379710" algn="l"/>
              </a:tabLst>
            </a:pPr>
            <a:r>
              <a:rPr sz="2250" spc="-247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50" spc="-38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50" spc="-292" baseline="-4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000" spc="2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spc="-10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03885"/>
            <a:chOff x="0" y="0"/>
            <a:chExt cx="12192000" cy="60388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1999" cy="60350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5403" y="126492"/>
              <a:ext cx="1888236" cy="46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56136" y="0"/>
              <a:ext cx="374903" cy="504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12192000" cy="974090"/>
            <a:chOff x="0" y="0"/>
            <a:chExt cx="12192000" cy="97409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503152" y="128015"/>
              <a:ext cx="571500" cy="7208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78763" y="690372"/>
              <a:ext cx="2924556" cy="2407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06754" y="681780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2396" y="100584"/>
            <a:ext cx="3038855" cy="8503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5755" y="128709"/>
            <a:ext cx="11008360" cy="774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ts val="1945"/>
              </a:lnSpc>
              <a:spcBef>
                <a:spcPts val="115"/>
              </a:spcBef>
              <a:tabLst>
                <a:tab pos="9258300" algn="l"/>
              </a:tabLst>
            </a:pPr>
            <a:r>
              <a:rPr sz="2200" spc="-2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sz="2200" spc="-509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spc="-2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	</a:t>
            </a:r>
            <a:r>
              <a:rPr sz="2250" b="1" spc="82" baseline="260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2250" baseline="26000">
              <a:latin typeface="Arial" panose="020B0604020202020204"/>
              <a:cs typeface="Arial" panose="020B0604020202020204"/>
            </a:endParaRPr>
          </a:p>
          <a:p>
            <a:pPr>
              <a:lnSpc>
                <a:spcPts val="1905"/>
              </a:lnSpc>
              <a:tabLst>
                <a:tab pos="9258300" algn="l"/>
              </a:tabLst>
            </a:pPr>
            <a:r>
              <a:rPr sz="3300" spc="-35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3300" spc="-532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spc="-427" baseline="-35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	</a:t>
            </a:r>
            <a:r>
              <a:rPr sz="1800" spc="-215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sz="1800" spc="-4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2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Techniqueof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R="63500" algn="r">
              <a:lnSpc>
                <a:spcPts val="2120"/>
              </a:lnSpc>
            </a:pPr>
            <a:r>
              <a:rPr sz="1800" spc="-18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Artificial</a:t>
            </a:r>
            <a:r>
              <a:rPr sz="1800" spc="7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Intelligence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2191999" cy="973836"/>
            <a:chOff x="0" y="0"/>
            <a:chExt cx="12191999" cy="973836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2191999" cy="9738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03152" y="128015"/>
              <a:ext cx="571500" cy="719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8763" y="690372"/>
              <a:ext cx="2924556" cy="2392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06754" y="680891"/>
            <a:ext cx="2402840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5"/>
              </a:lnSpc>
            </a:pPr>
            <a:r>
              <a:rPr lang="en-US" sz="1600" spc="-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Chongqing</a:t>
            </a:r>
            <a:r>
              <a:rPr lang="zh-CN" altLang="en-US" sz="1600" spc="-3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University</a:t>
            </a:r>
            <a:r>
              <a:rPr lang="zh-CN" altLang="en-US" sz="1600" spc="-3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lang="zh-CN" altLang="en-US" sz="160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1600" spc="-20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Technology</a:t>
            </a:r>
            <a:endParaRPr sz="16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3919" y="73152"/>
            <a:ext cx="3403091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083053" y="107137"/>
            <a:ext cx="3277413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Chongqing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University</a:t>
            </a:r>
            <a:r>
              <a:rPr lang="zh-CN" altLang="en-US" sz="2200" dirty="0">
                <a:solidFill>
                  <a:srgbClr val="FFFFFF"/>
                </a:solidFill>
                <a:latin typeface="Trebuchet MS" panose="020B0603020202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of</a:t>
            </a:r>
            <a:endParaRPr lang="en-US" sz="22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200" dirty="0">
                <a:solidFill>
                  <a:srgbClr val="FFFFFF"/>
                </a:solidFill>
                <a:latin typeface="Trebuchet MS" panose="020B0603020202020204"/>
              </a:rPr>
              <a:t>Technology</a:t>
            </a:r>
            <a:endParaRPr lang="zh-CN" altLang="en-US" sz="22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67801" y="11281"/>
            <a:ext cx="2761792" cy="823942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5"/>
              </a:spcBef>
            </a:pPr>
            <a:r>
              <a:rPr sz="1500" b="1" spc="5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ATAI</a:t>
            </a:r>
            <a:endParaRPr sz="1500" dirty="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Advanced</a:t>
            </a:r>
            <a:r>
              <a:rPr lang="en-US" sz="18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dirty="0">
                <a:solidFill>
                  <a:srgbClr val="D9D9D9"/>
                </a:solidFill>
                <a:latin typeface="Trebuchet MS" panose="020B0603020202020204"/>
              </a:rPr>
              <a:t>Technique of</a:t>
            </a:r>
            <a:r>
              <a:rPr sz="1800" spc="-500" dirty="0">
                <a:solidFill>
                  <a:srgbClr val="D9D9D9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dirty="0">
                <a:solidFill>
                  <a:srgbClr val="D9D9D9"/>
                </a:solidFill>
                <a:latin typeface="Trebuchet MS" panose="020B0603020202020204"/>
              </a:rPr>
              <a:t>Artificial Intelligence</a:t>
            </a:r>
            <a:endParaRPr dirty="0">
              <a:solidFill>
                <a:srgbClr val="D9D9D9"/>
              </a:solidFill>
              <a:latin typeface="Trebuchet MS" panose="020B0603020202020204"/>
            </a:endParaRPr>
          </a:p>
        </p:txBody>
      </p:sp>
      <p:sp>
        <p:nvSpPr>
          <p:cNvPr id="22" name="object 16"/>
          <p:cNvSpPr txBox="1"/>
          <p:nvPr/>
        </p:nvSpPr>
        <p:spPr>
          <a:xfrm>
            <a:off x="4839461" y="1254760"/>
            <a:ext cx="251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Experiments</a:t>
            </a:r>
            <a:endParaRPr sz="3600" dirty="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2438400"/>
            <a:ext cx="6229350" cy="31813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3d66cf53-fad4-4210-83ab-f3fa70c6c52a"/>
  <p:tag name="COMMONDATA" val="eyJoZGlkIjoiNmQwZDNhOTEzOTNjOWE2ZmE5ZjgyMWJlMDgzMDhkYWE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4800</Words>
  <Application>WPS 演示</Application>
  <PresentationFormat>宽屏</PresentationFormat>
  <Paragraphs>276</Paragraphs>
  <Slides>13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Trebuchet MS</vt:lpstr>
      <vt:lpstr>Arial</vt:lpstr>
      <vt:lpstr>Times New Roman</vt:lpstr>
      <vt:lpstr>Noto Sans Mono CJK HK</vt:lpstr>
      <vt:lpstr>Segoe Print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Xiaofei Zhu</dc:creator>
  <cp:lastModifiedBy>幽篁</cp:lastModifiedBy>
  <cp:revision>416</cp:revision>
  <dcterms:created xsi:type="dcterms:W3CDTF">2023-09-17T03:47:00Z</dcterms:created>
  <dcterms:modified xsi:type="dcterms:W3CDTF">2024-10-13T10:56:18Z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2023-09-01T00:00:00Z</vt:filetime>
  </property>
  <property fmtid="{D5CDD505-2E9C-101B-9397-08002B2CF9AE}" pid="3" name="Creator">
    <vt:lpwstr>Microsoft? PowerPoint? 2016</vt:lpwstr>
  </property>
  <property fmtid="{D5CDD505-2E9C-101B-9397-08002B2CF9AE}" pid="4" name="LastSaved">
    <vt:filetime>2023-09-22T00:00:00Z</vt:filetime>
  </property>
  <property fmtid="{D5CDD505-2E9C-101B-9397-08002B2CF9AE}" pid="5" name="ICV">
    <vt:lpwstr>B57A954737B34707B8BBB756EEE30DB3_13</vt:lpwstr>
  </property>
  <property fmtid="{D5CDD505-2E9C-101B-9397-08002B2CF9AE}" pid="6" name="KSOProductBuildVer">
    <vt:lpwstr>2052-11.1.0.12165</vt:lpwstr>
  </property>
</Properties>
</file>